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F7F20-BC7B-764D-98E9-730FC65B9601}" type="datetimeFigureOut">
              <a:rPr lang="en-US" smtClean="0"/>
              <a:t>24/11/20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578AA-C8A8-1C45-9AB5-F9C36E293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0AA1A3-AAF8-3340-8AB5-3087109CAFEE}" type="slidenum">
              <a:rPr lang="en-GB" sz="1200">
                <a:solidFill>
                  <a:prstClr val="black"/>
                </a:solidFill>
              </a:rPr>
              <a:pPr eaLnBrk="1" hangingPunct="1"/>
              <a:t>13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ea typeface="ＭＳ Ｐゴシック" charset="0"/>
                <a:cs typeface="ＭＳ Ｐゴシック" charset="0"/>
              </a:rPr>
              <a:t>Due to the special circumstances in Oxford he largely missed the stifling effect of a traditional medical education.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70AB6-C4C0-B946-BBE2-566ECBA99B0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1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E1227-38E3-344A-9B3B-8E80DE3EB13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6F62F-2511-A848-B59F-BB88E7926A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3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23880-5D42-5147-BC58-F749B1D4382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A4D3A-942A-8C42-B1DA-7FE54A828CA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E7CDE-3366-2A41-9F33-360E55C873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21A42-0BD5-9341-AACD-FC2E34673D6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35DA0-F661-774C-9AD0-623F0513C35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60A78-057F-F24D-A929-749F604C083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C973C-8C0F-904D-A633-C304557E133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3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92869-46CC-604D-BD20-A62250400EA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7711-26FA-AA41-9403-AC3DD5D4294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0080"/>
            </a:gs>
            <a:gs pos="100000">
              <a:srgbClr val="2C00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DD88FCF-5AEA-9D41-B802-81777EB1D8D0}" type="slidenum">
              <a:rPr lang="en-GB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0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1148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1644 King’s Oxford Parliament (King at Christ Church, Queen at Merton)</a:t>
            </a:r>
          </a:p>
          <a:p>
            <a:r>
              <a:rPr lang="en-GB" b="1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First Siege 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GB" b="1" baseline="30000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June 1644  - King Charles I escaped</a:t>
            </a:r>
          </a:p>
          <a:p>
            <a:r>
              <a:rPr lang="en-GB" b="1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Second Siege 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1645 Sir Thomas Fairfax was given orders to stop and pursue the king to Naseby</a:t>
            </a:r>
          </a:p>
          <a:p>
            <a:r>
              <a:rPr lang="en-GB" b="1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Third Siege 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1646 June Sir </a:t>
            </a:r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Thomas </a:t>
            </a:r>
            <a:r>
              <a:rPr lang="en-GB" b="1" dirty="0" err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Glenham</a:t>
            </a:r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surrendered Oxford to 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Fairfax</a:t>
            </a:r>
          </a:p>
          <a:p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1649 Execution of Charles I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1959 Death of Oliver </a:t>
            </a:r>
            <a:r>
              <a:rPr lang="en-GB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Cromwell</a:t>
            </a:r>
          </a:p>
          <a:p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1660 Restoration of Charles II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GB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GB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GB" b="1" dirty="0" smtClean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English Civil War </a:t>
            </a:r>
            <a:r>
              <a:rPr lang="mr-IN" b="1" dirty="0" smtClean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GB" b="1" dirty="0" smtClean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Siege of Oxford</a:t>
            </a:r>
            <a:endParaRPr lang="en-GB" b="1" dirty="0">
              <a:solidFill>
                <a:srgbClr val="00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4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Chronology of Willis</a:t>
            </a:r>
            <a:r>
              <a:rPr lang="ja-JP" altLang="en-GB" b="1" dirty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 dirty="0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Life - 1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1621 Born 27 January at Great Bedwyn,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Wiltshire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1631 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Death of Rachel, Willis</a:t>
            </a:r>
            <a:r>
              <a:rPr lang="ja-JP" alt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mother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1636 Matriculated, Christ Church, Oxford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1639 BA, Oxford 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1642 MA, Oxford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1643 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Father and stepmother died of camp fever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1645 Enlisted in Dover</a:t>
            </a:r>
            <a:r>
              <a:rPr lang="ja-JP" alt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regiment in the service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of the King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1646 Began medical practice</a:t>
            </a:r>
          </a:p>
        </p:txBody>
      </p:sp>
    </p:spTree>
    <p:extLst>
      <p:ext uri="{BB962C8B-B14F-4D97-AF65-F5344CB8AC3E}">
        <p14:creationId xmlns:p14="http://schemas.microsoft.com/office/powerpoint/2010/main" val="365071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Chronology of Willis</a:t>
            </a:r>
            <a:r>
              <a:rPr lang="ja-JP" altLang="en-GB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Life - 1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1621 Born 27 January at Great Bedwyn,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Wiltshire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1631 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Death of Rachel, Willis</a:t>
            </a:r>
            <a:r>
              <a:rPr lang="ja-JP" alt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mother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1636 Matriculated, Christ Church, Oxford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1639 BA, Oxford 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1642 MA, Oxford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1643 </a:t>
            </a:r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Father and stepmother died of camp fever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1645 Enlisted in Dover</a:t>
            </a:r>
            <a:r>
              <a:rPr lang="ja-JP" alt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regiment in the service </a:t>
            </a:r>
          </a:p>
          <a:p>
            <a:pPr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of the King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1646 Began medical practice</a:t>
            </a:r>
          </a:p>
        </p:txBody>
      </p:sp>
      <p:pic>
        <p:nvPicPr>
          <p:cNvPr id="312324" name="Picture 4" descr="Cot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4450"/>
            <a:ext cx="8929687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5" name="Picture 5" descr="Matri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8964612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323850" y="3068638"/>
            <a:ext cx="7848600" cy="9366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231063" y="0"/>
            <a:ext cx="1912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i="1">
                <a:solidFill>
                  <a:srgbClr val="FFFFFF"/>
                </a:solidFill>
              </a:rPr>
              <a:t>Trevor Hughes 1991</a:t>
            </a:r>
          </a:p>
        </p:txBody>
      </p:sp>
    </p:spTree>
    <p:extLst>
      <p:ext uri="{BB962C8B-B14F-4D97-AF65-F5344CB8AC3E}">
        <p14:creationId xmlns:p14="http://schemas.microsoft.com/office/powerpoint/2010/main" val="114596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animBg="1"/>
      <p:bldP spid="3123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Chronology of Willis</a:t>
            </a:r>
            <a:r>
              <a:rPr lang="ja-JP" alt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Life - 2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1646 Sir Thomas Glenham surrendered Oxford to Fairfax</a:t>
            </a: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1649 Execution of Charles I.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1657 Married Mary Fell in St Michael</a:t>
            </a:r>
            <a:r>
              <a:rPr lang="ja-JP" alt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Church, Oxford</a:t>
            </a:r>
          </a:p>
          <a:p>
            <a:pPr eaLnBrk="1" hangingPunct="1"/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1959 Death of Oliver Cromwell</a:t>
            </a:r>
          </a:p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1659 Publication of first book, </a:t>
            </a:r>
            <a:r>
              <a:rPr lang="en-GB" b="1" i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Diatribae duae medico-philosophicae</a:t>
            </a:r>
          </a:p>
          <a:p>
            <a:pPr eaLnBrk="1" hangingPunct="1"/>
            <a:r>
              <a:rPr lang="en-GB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1660 Restoration of Charles II</a:t>
            </a:r>
            <a:r>
              <a:rPr lang="en-GB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- Elected Sedleian Professor of Natural Phylosophy, Oxford – Doctor of Medicine, by request of Charles II.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231063" y="0"/>
            <a:ext cx="1912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i="1">
                <a:solidFill>
                  <a:srgbClr val="FFFFFF"/>
                </a:solidFill>
              </a:rPr>
              <a:t>Trevor Hughes 1991</a:t>
            </a:r>
          </a:p>
        </p:txBody>
      </p:sp>
      <p:pic>
        <p:nvPicPr>
          <p:cNvPr id="313349" name="Picture 5" descr="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Chronology of Willis</a:t>
            </a:r>
            <a:r>
              <a:rPr lang="ja-JP" alt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Life - 2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1646 Sir Thomas </a:t>
            </a:r>
            <a:r>
              <a:rPr lang="en-GB" b="1" dirty="0" err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Glenham</a:t>
            </a:r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surrendered Oxford to Fairfax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1649 Execution of Charles I.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1657 Married Mary Fell in St Michael</a:t>
            </a:r>
            <a:r>
              <a:rPr lang="ja-JP" alt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Church, Oxford</a:t>
            </a:r>
          </a:p>
          <a:p>
            <a:pPr eaLnBrk="1" hangingPunct="1"/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1959 Death of Oliver Cromwell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1659 Publication of first book, </a:t>
            </a:r>
            <a:r>
              <a:rPr lang="en-GB" b="1" i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Diatribae</a:t>
            </a:r>
            <a:r>
              <a:rPr lang="en-GB" b="1" i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b="1" i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duae</a:t>
            </a:r>
            <a:r>
              <a:rPr lang="en-GB" b="1" i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medico-</a:t>
            </a:r>
            <a:r>
              <a:rPr lang="en-GB" b="1" i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philosophicae</a:t>
            </a:r>
            <a:endParaRPr lang="en-GB" b="1" i="1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1660 Restoration of Charles II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- Elected </a:t>
            </a:r>
            <a:r>
              <a:rPr lang="en-GB" b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Sedleian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Professor of Natural </a:t>
            </a:r>
            <a:r>
              <a:rPr lang="en-GB" b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Phylosophy</a:t>
            </a:r>
            <a:r>
              <a:rPr lang="en-GB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Oxford – Doctor of Medicine, by request of Charles II.</a:t>
            </a:r>
          </a:p>
        </p:txBody>
      </p:sp>
    </p:spTree>
    <p:extLst>
      <p:ext uri="{BB962C8B-B14F-4D97-AF65-F5344CB8AC3E}">
        <p14:creationId xmlns:p14="http://schemas.microsoft.com/office/powerpoint/2010/main" val="237322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Chronology of Willis</a:t>
            </a:r>
            <a:r>
              <a:rPr lang="ja-JP" alt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2800" b="1">
                <a:solidFill>
                  <a:srgbClr val="00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Life - 3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1663  Elected Fellow of Royal Society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1664 Published </a:t>
            </a:r>
            <a:r>
              <a:rPr lang="en-GB" sz="2800" b="1" i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Cerebri Anatome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Elected Fellow of Royal College of Physicians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1667 Published </a:t>
            </a:r>
            <a:r>
              <a:rPr lang="en-GB" sz="2800" b="1" i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Pathologiae Cerebri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– Moved to London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1670 His wife Mary died, buried in Westminster Abby, published </a:t>
            </a:r>
            <a:r>
              <a:rPr lang="en-GB" sz="2800" b="1" i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Affectionum quae dicuntur hystericae et hypochondriacae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1672 Married Elizabeth Calley, published </a:t>
            </a:r>
            <a:r>
              <a:rPr lang="en-GB" sz="2800" b="1" i="1">
                <a:solidFill>
                  <a:srgbClr val="FF33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Anima Brutorum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1674 Published </a:t>
            </a:r>
            <a:r>
              <a:rPr lang="en-GB" sz="2800" b="1" i="1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Pharmaceuticae Rationalis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(part 1)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1675 11 November Died at home in St Martin</a:t>
            </a:r>
            <a:r>
              <a:rPr lang="ja-JP" alt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Lane, buried in Westminster Abbey</a:t>
            </a:r>
          </a:p>
        </p:txBody>
      </p:sp>
    </p:spTree>
    <p:extLst>
      <p:ext uri="{BB962C8B-B14F-4D97-AF65-F5344CB8AC3E}">
        <p14:creationId xmlns:p14="http://schemas.microsoft.com/office/powerpoint/2010/main" val="96627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4452" name="Picture 7" descr="Oxford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Rectangle 10" descr="70%"/>
          <p:cNvSpPr>
            <a:spLocks noChangeArrowheads="1"/>
          </p:cNvSpPr>
          <p:nvPr/>
        </p:nvSpPr>
        <p:spPr bwMode="auto">
          <a:xfrm>
            <a:off x="0" y="2349500"/>
            <a:ext cx="3995738" cy="4175125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hlink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0" y="2379663"/>
            <a:ext cx="42116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1509 – Brasenose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1517 – Corpus Christi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1546 – Christ Church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1554 – Trinity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1555 – St John</a:t>
            </a:r>
            <a:r>
              <a:rPr lang="ja-JP" altLang="en-GB" sz="3200" b="1">
                <a:solidFill>
                  <a:srgbClr val="3333CC"/>
                </a:solidFill>
              </a:rPr>
              <a:t>’</a:t>
            </a:r>
            <a:r>
              <a:rPr lang="en-GB" sz="3200" b="1">
                <a:solidFill>
                  <a:srgbClr val="3333CC"/>
                </a:solidFill>
              </a:rPr>
              <a:t>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1571 – Jesus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1613 – Wadham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1624 - Pembroke </a:t>
            </a:r>
          </a:p>
        </p:txBody>
      </p:sp>
      <p:sp>
        <p:nvSpPr>
          <p:cNvPr id="207884" name="Rectangle 12" descr="70%"/>
          <p:cNvSpPr>
            <a:spLocks noChangeArrowheads="1"/>
          </p:cNvSpPr>
          <p:nvPr/>
        </p:nvSpPr>
        <p:spPr bwMode="auto">
          <a:xfrm>
            <a:off x="5148263" y="2420938"/>
            <a:ext cx="3995737" cy="2592387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hlink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5292725" y="2420938"/>
            <a:ext cx="38512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In 1660, University of Oxford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admitted – 400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BA - 240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3333CC"/>
                </a:solidFill>
              </a:rPr>
              <a:t>MA - 150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3333CC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2" grpId="0" animBg="1"/>
      <p:bldP spid="207883" grpId="0"/>
      <p:bldP spid="207884" grpId="0" animBg="1"/>
      <p:bldP spid="2078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ford2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0" y="227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15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 map of Oxford EA4_9ooXoAACKN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4" y="0"/>
            <a:ext cx="648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map of Oxford EA5BHfOXYAEJx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6" y="0"/>
            <a:ext cx="8805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ford-wood-28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21"/>
            <a:ext cx="837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GB" sz="480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44488" y="3108325"/>
            <a:ext cx="8799512" cy="3749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>
                <a:solidFill>
                  <a:srgbClr val="FFCC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Civil War,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>
                <a:solidFill>
                  <a:srgbClr val="FFCC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Protectorate and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>
                <a:solidFill>
                  <a:srgbClr val="FFCC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Commonwealth,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>
                <a:solidFill>
                  <a:srgbClr val="FFCC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and Restoration in Oxford</a:t>
            </a:r>
          </a:p>
        </p:txBody>
      </p:sp>
    </p:spTree>
    <p:extLst>
      <p:ext uri="{BB962C8B-B14F-4D97-AF65-F5344CB8AC3E}">
        <p14:creationId xmlns:p14="http://schemas.microsoft.com/office/powerpoint/2010/main" val="39874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Library-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235825" cy="6897688"/>
          </a:xfrm>
          <a:noFill/>
        </p:spPr>
      </p:pic>
      <p:pic>
        <p:nvPicPr>
          <p:cNvPr id="232455" name="Picture 7" descr="Library-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0"/>
            <a:ext cx="5219700" cy="4683125"/>
          </a:xfrm>
          <a:noFill/>
        </p:spPr>
      </p:pic>
      <p:sp>
        <p:nvSpPr>
          <p:cNvPr id="232458" name="Line 10"/>
          <p:cNvSpPr>
            <a:spLocks noChangeShapeType="1"/>
          </p:cNvSpPr>
          <p:nvPr/>
        </p:nvSpPr>
        <p:spPr bwMode="auto">
          <a:xfrm>
            <a:off x="4284663" y="2997200"/>
            <a:ext cx="0" cy="865188"/>
          </a:xfrm>
          <a:prstGeom prst="line">
            <a:avLst/>
          </a:prstGeom>
          <a:noFill/>
          <a:ln w="117475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-wyk-siege-of-oxf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7"/>
            <a:ext cx="9144000" cy="67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6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410</Words>
  <Application>Microsoft Macintosh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English Civil War – Siege of Oxford</vt:lpstr>
      <vt:lpstr>Chronology of Willis’s Life - 1</vt:lpstr>
      <vt:lpstr>Chronology of Willis’s Life - 1</vt:lpstr>
      <vt:lpstr>Chronology of Willis’s Life - 2</vt:lpstr>
      <vt:lpstr>Chronology of Willis’s Life - 2</vt:lpstr>
      <vt:lpstr>Chronology of Willis’s Life - 3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Zoltan Molnar</dc:creator>
  <cp:lastModifiedBy>Zoltan Molnar</cp:lastModifiedBy>
  <cp:revision>1</cp:revision>
  <dcterms:created xsi:type="dcterms:W3CDTF">2020-11-24T15:39:55Z</dcterms:created>
  <dcterms:modified xsi:type="dcterms:W3CDTF">2020-11-24T15:41:52Z</dcterms:modified>
</cp:coreProperties>
</file>